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430" r:id="rId4"/>
    <p:sldId id="258" r:id="rId5"/>
    <p:sldId id="259" r:id="rId6"/>
    <p:sldId id="579" r:id="rId7"/>
    <p:sldId id="581" r:id="rId8"/>
    <p:sldId id="582" r:id="rId9"/>
    <p:sldId id="580" r:id="rId10"/>
    <p:sldId id="583" r:id="rId11"/>
    <p:sldId id="411" r:id="rId12"/>
    <p:sldId id="564" r:id="rId13"/>
    <p:sldId id="556" r:id="rId14"/>
    <p:sldId id="557" r:id="rId15"/>
    <p:sldId id="559" r:id="rId16"/>
    <p:sldId id="560" r:id="rId17"/>
    <p:sldId id="561" r:id="rId18"/>
    <p:sldId id="562" r:id="rId19"/>
    <p:sldId id="563" r:id="rId20"/>
    <p:sldId id="555" r:id="rId21"/>
    <p:sldId id="565" r:id="rId22"/>
    <p:sldId id="566" r:id="rId23"/>
    <p:sldId id="567" r:id="rId24"/>
    <p:sldId id="568" r:id="rId25"/>
    <p:sldId id="570" r:id="rId26"/>
    <p:sldId id="569" r:id="rId27"/>
    <p:sldId id="571" r:id="rId28"/>
    <p:sldId id="558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269" r:id="rId37"/>
    <p:sldId id="276" r:id="rId38"/>
    <p:sldId id="272" r:id="rId39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04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13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832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90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024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10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22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4102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30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4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61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833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361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871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561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64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441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225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841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35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28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089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0785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89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C6CAC-17D3-FB9C-6215-BBB9FEF6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405133-24C0-4970-0904-0D1002C17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8AC4FA4-81FB-E83D-15D2-7CA2F12EE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6415FC-1CC3-5BE0-2A0E-A74496C45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8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41489-197B-DB43-164F-D738F8B4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2A6311-C842-87E4-9C7F-2416741D2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5200DB-19CC-A583-F5D1-7A96517BA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3C978A-382D-10D4-E72B-C69C3C3A5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296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0BD6-E9E9-0960-0E9E-F1754DB2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FB53B2-BB8D-E075-3409-2E0763C57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A007EF-C69B-950C-0D6F-B74F2E2B8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BD58E1-8B17-3BFF-BD1C-7BAAE2075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9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27CE-A591-934D-6D14-B8521C6B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4C243D-885E-C5B3-9D92-EE5ADEE9C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885B8E-D4AB-0E4D-BEC8-E331ACA56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56DF43-5312-3B3B-0F3D-D73C40396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64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9B37A-482C-D14B-E3F0-FE075D970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B2E52B-B45A-426D-823A-BE67B6FC95BD}"/>
              </a:ext>
            </a:extLst>
          </p:cNvPr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8BF2CB-1D40-31DD-1874-C99F8DA0FEBC}"/>
              </a:ext>
            </a:extLst>
          </p:cNvPr>
          <p:cNvSpPr txBox="1"/>
          <p:nvPr/>
        </p:nvSpPr>
        <p:spPr>
          <a:xfrm>
            <a:off x="360608" y="1606458"/>
            <a:ext cx="1147507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Recebimento do bem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Distribuição</a:t>
            </a:r>
            <a:endParaRPr lang="pt-BR" sz="2400" dirty="0">
              <a:effectLst/>
              <a:highlight>
                <a:srgbClr val="C0C0C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3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Definição do objeto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Deficiências nos Contratos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Valor destoante com o de mercado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Indicação de marca e homologação prévia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Apresentação de amostra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Separação indevida de lotes, ou vice-versa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Capacidade técnica do fornecedor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h) Cláusulas essenciais no edital/contrato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i) Punição/aplicação de penas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j) Gestão e fiscalização dos contratos</a:t>
            </a: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Recebimento do bem: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correlação com o setor de compras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documentos necessários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comprovação dos quantitativos (m², </a:t>
            </a:r>
            <a:r>
              <a:rPr lang="pt-B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kg, m³, ml, etc.)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verificações qualitativas (marca proposta, condições, prazo de validade, etc.)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Atestados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Responsabilizações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disposição (empilhamento, embalagens, etc.)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movimentação de cargas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manuseio de materiais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controle de qualidade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inventário físico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atualização e registros de estoque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reconciliações e ajustes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h) auditoria simplificada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i) segurança no almoxarifado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j) estudos de casos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Distribuição: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requisições e romaneios internos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formas de entrega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estudo de fluxo temporal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processos de reposição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comunicações prévias ao setor de compras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responsabilizações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5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Definição do objeto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Descreve a especificação detalhada do produto ou serviço a ser adquirido, garantindo que as características e requisitos estejam claramente definidos para evitar ambiguidades ou interpretações divergentes.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Deficiências nos Contratos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 qualquer irregularidade ou falta nos contratos, como ausência de cláusulas necessárias, contratos desatualizados ou incompletos, que possam comprometer a eficácia da contratação.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Valor destoante com o de mercado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 situações em que o valor da aquisição está significativamente acima ou abaixo do preço praticado no mercado, o que pode levantar suspeitas de sobrepreço, subfaturamento ou falta de competitividade na licitação.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Indicação de marca e homologação prévia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necessidade de evitar a indicação de marcas específicas nos editais de licitação, garantindo a ampla concorrência, e à importância de realizar a homologação prévia de produtos, quando necessário, para assegurar a qualidade e adequação ao objeto contratado.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Apresentação de amostra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 exigência de apresentação de amostras do produto a ser adquirido, quando pertinente, para avaliação da sua qualidade, características e conformidade com as especificações técnicas estabelecidas.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Separação indevida de lotes, ou vice-versa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divisão inadequada do objeto em lotes, que pode prejudicar a competitividade da licitação ou gerar fragmentação excessiva do objeto, bem como à possibilidade de unificação de lotes quando houver conveniência administrativa e econômica.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7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Capacidade técnica do fornecedor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 respeito à avaliação da capacidade técnica dos fornecedores para a execução do objeto contratado, considerando sua experiência, recursos humanos e materiais, infraestrutura, entre outros aspectos relevantes.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h) Cláusulas essenciais no edital/contrato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as cláusulas indispensáveis que devem constar nos editais de licitação e nos contratos firmados, assegurando a transparência, legalidade e efetividade da contratação, tais como obrigações das partes, prazos, penalidades, entre outras.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Cuidados nas aquisições: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i) Punição/aplicação de penas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aos procedimentos e critérios para aplicação de penalidades aos fornecedores em caso de descumprimento das obrigações contratuais, incluindo advertências, multas, rescisão contratual, entre outras medidas cabíveis.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j) Gestão e fiscalização dos contratos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Engloba as atividades e responsabilidades relacionadas à gestão e fiscalização dos contratos, incluindo o acompanhamento da execução do objeto, verificação do cumprimento das obrigações contratuais, controle de prazos e pagamentos, entre outros aspectos relevantes para garantir a efetividade e legalidade das aquisições públicas.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244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40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</a:t>
            </a:r>
            <a:endParaRPr lang="pt-B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</a:t>
            </a:r>
            <a:endParaRPr lang="pt-BR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Recebimento do bem:</a:t>
            </a:r>
            <a:endParaRPr lang="pt-BR" sz="2400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 correlação com o setor de compras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necessidade de integração entre o setor responsável pelo recebimento do bem e o setor de compras, garantindo uma comunicação eficiente e fluxo adequado de informações para assegurar que o bem adquirido atenda às especificações e condições contratadas.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documentos necessários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 os documentos que devem ser apresentados e verificados no momento do recebimento do bem, incluindo notas fiscais, ordens de compra, termos de garantia, entre outros documentos pertinentes à transação.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8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515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Recebimento do bem:</a:t>
            </a:r>
            <a:endParaRPr lang="pt-BR" sz="2400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comprovação dos quantitativos (m², </a:t>
            </a:r>
            <a:r>
              <a:rPr lang="pt-B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kg, m³, ml, etc.)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necessidade de verificar se os quantitativos especificados no contrato foram efetivamente entregues e estão em conformidade com o que foi acordado, incluindo unidades de medida como metros quadrados, unidades, metros, quilogramas, metros cúbicos, mililitros, entre outros.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verificações qualitativas (marca proposta,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condições, prazo de validade, etc.)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Envolve a avaliação da qualidade do bem recebido, verificando se corresponde à marca proposta no edital ou contrato, suas condições de conservação e funcionamento, data de validade (quando aplicável), e outros aspectos qualitativos relevantes para garantir a conformidade com as especificações técnicas estabelecidas.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Recebimento do bem:</a:t>
            </a:r>
            <a:endParaRPr lang="pt-BR" sz="2400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Atestados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documentos emitidos pelo setor responsável pelo recebimento do bem, certificando que o mesmo foi entregue conforme as condições estabelecidas no contrato, atestando sua conformidade e aceitação pela administração pública.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Responsabilizações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às responsabilidades dos envolvidos no processo de recebimento do bem, incluindo o fornecedor, o setor de compras e o setor responsável pelo recebimento, estabelecendo as consequências em caso de não conformidade, como aplicação de penalidades, substituição do bem, rescisão contratual, entre outras medidas cabíveis.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4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disposição (empilhamento, embalagens, etc.)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organização física dos materiais no almoxarifado, incluindo o empilhamento adequado de caixas, paletes ou outros recipientes, bem como a utilização de embalagens apropriadas para proteger os materiais contra danos durante o armazenamento.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movimentação de cargas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Envolve as atividades relacionadas ao transporte interno de materiais dentro do almoxarifado, garantindo que a movimentação seja realizada de forma segura e eficiente, seguindo procedimentos e normas de segurança.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manuseio de materiais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às práticas e técnicas utilizadas para manipular os materiais armazenados, incluindo o carregamento e descarregamento de mercadorias, evitando danos e preservando a integridade dos produtos.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controle de qualidade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nas medidas adotadas para garantir a qualidade dos materiais armazenados, incluindo inspeções periódicas, amostragens, testes de qualidade, entre outras atividades destinadas a assegurar que os produtos estejam em conformidade com as especificações técnicas e padrões estabelecidos.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inventário físico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ao levantamento físico dos materiais armazenados no almoxarifado, realizado periodicamente para verificar a quantidade e condição dos estoques, comparando os registros contábeis com os dados obtidos na contagem física.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atualização e registros de estoque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Envolve o registro e atualização das movimentações de entrada, saída e transferência de materiais no sistema de controle de estoque, garantindo a precisão e atualidade das informações sobre os níveis de estoque disponíveis.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5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reconciliações e ajustes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 realização de reconciliações periódicas entre os registros contábeis e físicos de estoque, identificando e corrigindo eventuais divergências por meio de ajustes contábeis ou físicos.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h) auditoria simplificada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 procedimentos de auditoria simplificados destinados a verificar o cumprimento das práticas e normas de controle de estoque, garantindo a conformidade com as políticas e regulamentos estabelecidos.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Armazenamento: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I) segurança no almoxarifado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nas medidas adotadas para garantir a segurança dos materiais armazenados, prevenindo roubos, furtos, danos e acidentes no local de armazenamento, incluindo o controle de acesso, vigilância, iluminação adequada, entre outras medidas de segurança.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j) estudos de casos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análise de casos práticos relacionados ao armazenamento, identificando boas práticas, problemas enfrentados e soluções adotadas, com o objetivo de aprender com experiências passadas e aprimorar os processos de armazenamento.</a:t>
            </a:r>
            <a:endParaRPr lang="pt-BR" sz="2400" b="1" i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000" b="1" dirty="0">
                <a:solidFill>
                  <a:srgbClr val="0D0D0D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Alimentação escolar, ferramentas, material para limpeza, utensílios para limpeza, etc.</a:t>
            </a:r>
            <a:endParaRPr lang="pt-BR" sz="2400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Distribuição:</a:t>
            </a:r>
            <a:endParaRPr lang="pt-BR" sz="2400" dirty="0">
              <a:effectLst/>
              <a:highlight>
                <a:srgbClr val="C0C0C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requisições e romaneios internos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aos procedimentos para solicitação de materiais ou produtos por parte dos setores demandantes, bem como à elaboração de romaneios internos que detalham os itens a serem distribuídos, garantindo um controle adequado sobre as solicitações e entregas.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formas de entrega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Envolve as diferentes modalidades de entrega dos materiais ou produtos aos setores solicitantes, podendo incluir entregas diretas no local de uso, retiradas no almoxarifado ou outras formas de distribuição conforme a necessidade e especificidade de cada caso.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96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308" y="833726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Distribuição:</a:t>
            </a:r>
            <a:endParaRPr lang="pt-BR" sz="2400" dirty="0">
              <a:effectLst/>
              <a:highlight>
                <a:srgbClr val="C0C0C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estudo de fluxo temporal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análise do fluxo temporal das demandas e distribuições de materiais ao longo do tempo, identificando padrões de consumo, sazonalidades e variações que possam influenciar nos processos de distribuição e reposição de estoque.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processos de reposição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nos procedimentos adotados para repor os materiais ou produtos distribuídos conforme a necessidade, incluindo a definição de estoques mínimos, solicitações de compras, prazos de entrega e demais atividades relacionadas à reposição de estoque.</a:t>
            </a:r>
          </a:p>
        </p:txBody>
      </p:sp>
    </p:spTree>
    <p:extLst>
      <p:ext uri="{BB962C8B-B14F-4D97-AF65-F5344CB8AC3E}">
        <p14:creationId xmlns:p14="http://schemas.microsoft.com/office/powerpoint/2010/main" val="15229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4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5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Distribuição:</a:t>
            </a:r>
            <a:endParaRPr lang="pt-BR" sz="2400" dirty="0">
              <a:effectLst/>
              <a:highlight>
                <a:srgbClr val="C0C0C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comunicações prévias ao setor de compras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comunicação antecipada ao setor de compras sobre as demandas identificadas durante o processo de distribuição, permitindo um planejamento adequado para a aquisição de novos materiais ou produtos conforme a demanda apresentada.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Responsabilizações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Envolve a definição das responsabilidades dos envolvidos no processo de distribuição, incluindo os responsáveis pela solicitação, transporte, entrega e controle dos materiais, bem como as consequências em caso de falhas ou irregularidades identificadas durante o processo de distribuição.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07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Implantando um almoxarifado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 e Projeto: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Realizar um planejamento detalhado para a implantação do almoxarifado, considerando as necessidades específicas do órgão ou entidade, o volume e variedade de materiais a serem armazenados, bem como os requisitos legais e normativos aplicáveis.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b="0" i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Espaço e Infraestrutura: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Garantir a disponibilidade de um espaço adequado e seguro para a instalação do almoxarifado, com infraestrutura física que permita o armazenamento adequado dos materiais, incluindo prateleiras, paletes, sistemas de ventilação e iluminação, entre outros.</a:t>
            </a:r>
            <a:endParaRPr lang="pt-BR" sz="240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3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Implantando um almoxarifado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Equipamentos e Tecnologia: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Adquirir equipamentos modernos e adequados para o manuseio e armazenamento dos materiais, como empilhadeiras, paleteiras, etiquetadoras, leitores de código de barras, entre outros. Implementar sistemas de controle digital e tecnologia da informação para gerenciar o estoque, as movimentações de materiais e as operações do almoxarifado, garantindo eficiência e precisão nas atividades.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1200" b="0" i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Normas de Segurança: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Seguir as normas de segurança aplicáveis ao armazenamento de materiais, garantindo a integridade física dos funcionários e a segurança dos materiais armazenados. Isso inclui a instalação de sistemas de prevenção de incêndios, sinalização adequada, treinamento dos colaboradores em procedimentos de segurança, entre outras medidas.</a:t>
            </a:r>
            <a:endParaRPr lang="pt-BR" sz="240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6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Implantando um almoxarifado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Estoque: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Implementar um sistema de controle de estoque eficiente, que permita o registro e monitoramento detalhado de todos os materiais armazenados, incluindo entradas, saídas, transferências, inventários físicos, entre outros. Esse controle deve ser integrado ao sistema de tecnologia da informação do órgão ou entidade e estar em conformidade com as normas contábeis e de gestão pública.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1200" b="0" i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Legislação e Normas: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Observar as legislações e normas específicas aplicáveis à gestão de almoxarifados no setor público, como a Lei de Licitações e Contratos (Lei Federal nº 14.133/2021), as normas da Secretaria do Tesouro Nacional (STN), as orientações do Tribunal de Contas da União (TCU) e demais normativas pertinentes.</a:t>
            </a:r>
            <a:endParaRPr lang="pt-BR" sz="240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23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Implantando um almoxarifado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Treinamento e Capacitação: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Promover treinamentos e capacitações para os colaboradores responsáveis pela operação do almoxarifado, incluindo o uso de equipamentos, sistemas de controle de estoque, procedimentos operacionais, normas de segurança, entre outros aspectos relevantes para o bom funcionamento do almoxarifado.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b="0" i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Auditoria e Fiscalização: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Realizar auditorias periódicas e fiscalizações internas para verificar o cumprimento das regras e procedimentos estabelecidos, identificar possíveis irregularidades e oportunidades de melhoria, garantindo a transparência, eficiência e legalidade das operações do almoxarifado.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63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entidade que represento possui almoxarifado?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é a classificação que atribuo nesse momento?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Sugestões: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Elaborar o manual do almoxarifado.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Integração dos sistema: de recebimento com o sistema de gestão patrimonial e de contábil.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785611"/>
            <a:ext cx="10515600" cy="533185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>
              <a:buNone/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lvl="1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lvl="1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lvl="1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 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desde 1990 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(algumas experiências)</a:t>
            </a:r>
          </a:p>
          <a:p>
            <a:pPr lvl="4">
              <a:buNone/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</a:t>
            </a:r>
            <a:r>
              <a:rPr lang="pt-BR" altLang="pt-BR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Tognato</a:t>
            </a:r>
            <a:endParaRPr lang="pt-BR" altLang="pt-BR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09h às 11h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29/11/2024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606458"/>
            <a:ext cx="1147507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l" fontAlgn="ctr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palavra almoxarifado tem </a:t>
            </a: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origem árabe e significa "depositar". </a:t>
            </a:r>
          </a:p>
          <a:p>
            <a:pPr algn="l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almoxarifado </a:t>
            </a: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 um local onde se guardam, localizam, preservam e asseguram a segurança dos materiais adquiridos.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726F1-D2C9-C4F3-1D9B-D0DE6B96D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FFE97E-F777-06F7-AC90-32F13F824E41}"/>
              </a:ext>
            </a:extLst>
          </p:cNvPr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C8EEDB-E464-29EB-A81E-57120DDFC370}"/>
              </a:ext>
            </a:extLst>
          </p:cNvPr>
          <p:cNvSpPr txBox="1"/>
          <p:nvPr/>
        </p:nvSpPr>
        <p:spPr>
          <a:xfrm>
            <a:off x="360608" y="1606458"/>
            <a:ext cx="1147507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lmoxarifado - Histórico, conceitos, funções - Portogente">
            <a:extLst>
              <a:ext uri="{FF2B5EF4-FFF2-40B4-BE49-F238E27FC236}">
                <a16:creationId xmlns:a16="http://schemas.microsoft.com/office/drawing/2014/main" id="{D1C84883-BCF2-8FE6-2660-085D68F4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2622410"/>
            <a:ext cx="5069984" cy="33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cê sabe qual é o modelo de almoxarifado ideal?">
            <a:extLst>
              <a:ext uri="{FF2B5EF4-FFF2-40B4-BE49-F238E27FC236}">
                <a16:creationId xmlns:a16="http://schemas.microsoft.com/office/drawing/2014/main" id="{20539935-164C-27F1-CBE1-480BB1B9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2622411"/>
            <a:ext cx="4965839" cy="33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5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D13FEC-5620-B33D-4268-352C5EA0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A40A69-79E8-712C-28CE-2AF57C3317CC}"/>
              </a:ext>
            </a:extLst>
          </p:cNvPr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5A31F2-942E-D359-B684-5F380341C126}"/>
              </a:ext>
            </a:extLst>
          </p:cNvPr>
          <p:cNvSpPr txBox="1"/>
          <p:nvPr/>
        </p:nvSpPr>
        <p:spPr>
          <a:xfrm>
            <a:off x="360608" y="1606458"/>
            <a:ext cx="1147507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endências do Controle de Estoque em 2024">
            <a:extLst>
              <a:ext uri="{FF2B5EF4-FFF2-40B4-BE49-F238E27FC236}">
                <a16:creationId xmlns:a16="http://schemas.microsoft.com/office/drawing/2014/main" id="{84A8DA35-EC8A-03A2-8D37-368942C48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86" y="2020843"/>
            <a:ext cx="73152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81D43-80F2-636B-0776-43A503080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33C90B-1694-A729-6C65-E46DE6D11519}"/>
              </a:ext>
            </a:extLst>
          </p:cNvPr>
          <p:cNvSpPr txBox="1"/>
          <p:nvPr/>
        </p:nvSpPr>
        <p:spPr>
          <a:xfrm>
            <a:off x="256823" y="811369"/>
            <a:ext cx="1130300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Almoxarifado: Gestão, Controle e Responsabilizações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346299-91DC-D8C8-3104-41C9BE3D152A}"/>
              </a:ext>
            </a:extLst>
          </p:cNvPr>
          <p:cNvSpPr txBox="1"/>
          <p:nvPr/>
        </p:nvSpPr>
        <p:spPr>
          <a:xfrm>
            <a:off x="360608" y="1606458"/>
            <a:ext cx="114750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ESTÁ O ALMOXARIFADO NA MINHA CIDADE?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1 -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2 -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3 -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4 -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QUAL É A </a:t>
            </a:r>
            <a:r>
              <a:rPr lang="pt-BR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MINHA PERCEPÇÃO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ALMOXARIFADO?</a:t>
            </a:r>
          </a:p>
          <a:p>
            <a:pPr algn="just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O RESULTADO QUE ALMEJO REALIZAR?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94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2830</Words>
  <Application>Microsoft Office PowerPoint</Application>
  <PresentationFormat>Widescreen</PresentationFormat>
  <Paragraphs>311</Paragraphs>
  <Slides>38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sandra monteiro</cp:lastModifiedBy>
  <cp:revision>1274</cp:revision>
  <cp:lastPrinted>2024-02-20T23:11:01Z</cp:lastPrinted>
  <dcterms:created xsi:type="dcterms:W3CDTF">2021-01-15T17:03:51Z</dcterms:created>
  <dcterms:modified xsi:type="dcterms:W3CDTF">2024-11-21T18:29:14Z</dcterms:modified>
</cp:coreProperties>
</file>